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1C20BA82-DD45-483E-B595-D68E1806F5EC}" type="datetimeFigureOut">
              <a:rPr lang="es-ES" smtClean="0"/>
              <a:pPr/>
              <a:t>03/10/2012</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87B5F369-5C58-4488-8196-3965C8723C2C}"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C20BA82-DD45-483E-B595-D68E1806F5EC}" type="datetimeFigureOut">
              <a:rPr lang="es-ES" smtClean="0"/>
              <a:pPr/>
              <a:t>03/10/2012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7B5F369-5C58-4488-8196-3965C8723C2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C20BA82-DD45-483E-B595-D68E1806F5EC}" type="datetimeFigureOut">
              <a:rPr lang="es-ES" smtClean="0"/>
              <a:pPr/>
              <a:t>03/10/2012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7B5F369-5C58-4488-8196-3965C8723C2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C20BA82-DD45-483E-B595-D68E1806F5EC}" type="datetimeFigureOut">
              <a:rPr lang="es-ES" smtClean="0"/>
              <a:pPr/>
              <a:t>03/10/2012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7B5F369-5C58-4488-8196-3965C8723C2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1C20BA82-DD45-483E-B595-D68E1806F5EC}" type="datetimeFigureOut">
              <a:rPr lang="es-ES" smtClean="0"/>
              <a:pPr/>
              <a:t>03/10/2012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7B5F369-5C58-4488-8196-3965C8723C2C}"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1C20BA82-DD45-483E-B595-D68E1806F5EC}" type="datetimeFigureOut">
              <a:rPr lang="es-ES" smtClean="0"/>
              <a:pPr/>
              <a:t>03/10/2012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7B5F369-5C58-4488-8196-3965C8723C2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1C20BA82-DD45-483E-B595-D68E1806F5EC}" type="datetimeFigureOut">
              <a:rPr lang="es-ES" smtClean="0"/>
              <a:pPr/>
              <a:t>03/10/2012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7B5F369-5C58-4488-8196-3965C8723C2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1C20BA82-DD45-483E-B595-D68E1806F5EC}" type="datetimeFigureOut">
              <a:rPr lang="es-ES" smtClean="0"/>
              <a:pPr/>
              <a:t>03/10/2012</a:t>
            </a:fld>
            <a:endParaRPr lang="es-ES"/>
          </a:p>
        </p:txBody>
      </p:sp>
      <p:sp>
        <p:nvSpPr>
          <p:cNvPr id="8" name="7 Marcador de número de diapositiva"/>
          <p:cNvSpPr>
            <a:spLocks noGrp="1"/>
          </p:cNvSpPr>
          <p:nvPr>
            <p:ph type="sldNum" sz="quarter" idx="11"/>
          </p:nvPr>
        </p:nvSpPr>
        <p:spPr/>
        <p:txBody>
          <a:bodyPr/>
          <a:lstStyle/>
          <a:p>
            <a:fld id="{87B5F369-5C58-4488-8196-3965C8723C2C}" type="slidenum">
              <a:rPr lang="es-ES" smtClean="0"/>
              <a:pPr/>
              <a:t>‹Nº›</a:t>
            </a:fld>
            <a:endParaRPr lang="es-ES"/>
          </a:p>
        </p:txBody>
      </p:sp>
      <p:sp>
        <p:nvSpPr>
          <p:cNvPr id="9" name="8 Marcador de pie de página"/>
          <p:cNvSpPr>
            <a:spLocks noGrp="1"/>
          </p:cNvSpPr>
          <p:nvPr>
            <p:ph type="ftr" sz="quarter" idx="12"/>
          </p:nvPr>
        </p:nvSpPr>
        <p:spPr/>
        <p:txBody>
          <a:bodyPr/>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C20BA82-DD45-483E-B595-D68E1806F5EC}" type="datetimeFigureOut">
              <a:rPr lang="es-ES" smtClean="0"/>
              <a:pPr/>
              <a:t>03/10/2012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7B5F369-5C58-4488-8196-3965C8723C2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1C20BA82-DD45-483E-B595-D68E1806F5EC}" type="datetimeFigureOut">
              <a:rPr lang="es-ES" smtClean="0"/>
              <a:pPr/>
              <a:t>03/10/2012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156448" y="6422064"/>
            <a:ext cx="762000" cy="365125"/>
          </a:xfrm>
        </p:spPr>
        <p:txBody>
          <a:bodyPr/>
          <a:lstStyle/>
          <a:p>
            <a:fld id="{87B5F369-5C58-4488-8196-3965C8723C2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fld id="{1C20BA82-DD45-483E-B595-D68E1806F5EC}" type="datetimeFigureOut">
              <a:rPr lang="es-ES" smtClean="0"/>
              <a:pPr/>
              <a:t>03/10/2012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7B5F369-5C58-4488-8196-3965C8723C2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C20BA82-DD45-483E-B595-D68E1806F5EC}" type="datetimeFigureOut">
              <a:rPr lang="es-ES" smtClean="0"/>
              <a:pPr/>
              <a:t>03/10/2012</a:t>
            </a:fld>
            <a:endParaRPr lang="es-ES"/>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s-ES"/>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87B5F369-5C58-4488-8196-3965C8723C2C}"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ES_tradnl" sz="11500" dirty="0" smtClean="0"/>
              <a:t>FRUTAS</a:t>
            </a:r>
            <a:endParaRPr lang="es-ES" sz="11500" dirty="0"/>
          </a:p>
        </p:txBody>
      </p:sp>
      <p:sp>
        <p:nvSpPr>
          <p:cNvPr id="3" name="2 Subtítulo"/>
          <p:cNvSpPr>
            <a:spLocks noGrp="1"/>
          </p:cNvSpPr>
          <p:nvPr>
            <p:ph type="subTitle" idx="1"/>
          </p:nvPr>
        </p:nvSpPr>
        <p:spPr/>
        <p:txBody>
          <a:bodyPr>
            <a:normAutofit/>
          </a:bodyPr>
          <a:lstStyle/>
          <a:p>
            <a:r>
              <a:rPr lang="es-ES_tradnl" sz="3200" dirty="0" smtClean="0"/>
              <a:t>I.E. CIUDAD CÓRDOBA</a:t>
            </a:r>
            <a:endParaRPr lang="es-E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BANANO</a:t>
            </a:r>
            <a:endParaRPr lang="es-ES" dirty="0"/>
          </a:p>
        </p:txBody>
      </p:sp>
      <p:pic>
        <p:nvPicPr>
          <p:cNvPr id="8194" name="Picture 2"/>
          <p:cNvPicPr>
            <a:picLocks noChangeAspect="1" noChangeArrowheads="1"/>
          </p:cNvPicPr>
          <p:nvPr/>
        </p:nvPicPr>
        <p:blipFill>
          <a:blip r:embed="rId2" cstate="email"/>
          <a:srcRect/>
          <a:stretch>
            <a:fillRect/>
          </a:stretch>
        </p:blipFill>
        <p:spPr bwMode="auto">
          <a:xfrm>
            <a:off x="323527" y="2204864"/>
            <a:ext cx="4440115" cy="29523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3 Rectángulo"/>
          <p:cNvSpPr/>
          <p:nvPr/>
        </p:nvSpPr>
        <p:spPr>
          <a:xfrm>
            <a:off x="5004048" y="821025"/>
            <a:ext cx="3851920" cy="5632311"/>
          </a:xfrm>
          <a:prstGeom prst="rect">
            <a:avLst/>
          </a:prstGeom>
        </p:spPr>
        <p:txBody>
          <a:bodyPr wrap="square">
            <a:spAutoFit/>
          </a:bodyPr>
          <a:lstStyle/>
          <a:p>
            <a:pPr algn="just"/>
            <a:r>
              <a:rPr lang="es-ES" sz="2400" dirty="0" smtClean="0"/>
              <a:t>Los nombres plátano, banana, banano, cambur, topocho y guineo hacen referencia a un gran número de plantas herbáceas del género Musa, tanto híbridos obtenidos horticulturalmente a partir de las especies silvestres del género Musa </a:t>
            </a:r>
            <a:r>
              <a:rPr lang="es-ES" sz="2400" dirty="0" err="1" smtClean="0"/>
              <a:t>acuminata</a:t>
            </a:r>
            <a:r>
              <a:rPr lang="es-ES" sz="2400" dirty="0" smtClean="0"/>
              <a:t> y Musa </a:t>
            </a:r>
            <a:r>
              <a:rPr lang="es-ES" sz="2400" dirty="0" err="1" smtClean="0"/>
              <a:t>balbisiana</a:t>
            </a:r>
            <a:r>
              <a:rPr lang="es-ES" sz="2400" dirty="0" smtClean="0"/>
              <a:t> como cultivares genéticamente puros de estas especies.</a:t>
            </a:r>
            <a:endParaRPr lang="es-E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_tradnl" dirty="0" smtClean="0"/>
              <a:t>CONTENIDO</a:t>
            </a:r>
            <a:endParaRPr lang="es-ES" dirty="0"/>
          </a:p>
        </p:txBody>
      </p:sp>
      <p:sp>
        <p:nvSpPr>
          <p:cNvPr id="4" name="3 Marcador de contenido"/>
          <p:cNvSpPr>
            <a:spLocks noGrp="1"/>
          </p:cNvSpPr>
          <p:nvPr>
            <p:ph sz="half" idx="1"/>
          </p:nvPr>
        </p:nvSpPr>
        <p:spPr/>
        <p:txBody>
          <a:bodyPr/>
          <a:lstStyle/>
          <a:p>
            <a:r>
              <a:rPr lang="es-ES_tradnl" dirty="0" smtClean="0"/>
              <a:t>Mango</a:t>
            </a:r>
          </a:p>
          <a:p>
            <a:r>
              <a:rPr lang="es-ES_tradnl" dirty="0" smtClean="0"/>
              <a:t>Pera</a:t>
            </a:r>
          </a:p>
          <a:p>
            <a:r>
              <a:rPr lang="es-ES_tradnl" dirty="0" smtClean="0"/>
              <a:t>Papaya</a:t>
            </a:r>
          </a:p>
          <a:p>
            <a:r>
              <a:rPr lang="es-ES_tradnl" dirty="0" smtClean="0"/>
              <a:t>Piña</a:t>
            </a:r>
            <a:endParaRPr lang="es-ES" dirty="0"/>
          </a:p>
        </p:txBody>
      </p:sp>
      <p:sp>
        <p:nvSpPr>
          <p:cNvPr id="5" name="4 Marcador de contenido"/>
          <p:cNvSpPr>
            <a:spLocks noGrp="1"/>
          </p:cNvSpPr>
          <p:nvPr>
            <p:ph sz="half" idx="2"/>
          </p:nvPr>
        </p:nvSpPr>
        <p:spPr/>
        <p:txBody>
          <a:bodyPr/>
          <a:lstStyle/>
          <a:p>
            <a:r>
              <a:rPr lang="es-ES_tradnl" dirty="0" smtClean="0"/>
              <a:t>Fresa</a:t>
            </a:r>
          </a:p>
          <a:p>
            <a:r>
              <a:rPr lang="es-ES_tradnl" dirty="0" smtClean="0"/>
              <a:t>Coco</a:t>
            </a:r>
          </a:p>
          <a:p>
            <a:r>
              <a:rPr lang="es-ES_tradnl" dirty="0" smtClean="0"/>
              <a:t>Lulo</a:t>
            </a:r>
          </a:p>
          <a:p>
            <a:r>
              <a:rPr lang="es-ES_tradnl" dirty="0" smtClean="0"/>
              <a:t>Banano</a:t>
            </a:r>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MANGO</a:t>
            </a:r>
            <a:endParaRPr lang="es-ES" dirty="0"/>
          </a:p>
        </p:txBody>
      </p:sp>
      <p:pic>
        <p:nvPicPr>
          <p:cNvPr id="1026" name="Picture 2"/>
          <p:cNvPicPr>
            <a:picLocks noChangeAspect="1" noChangeArrowheads="1"/>
          </p:cNvPicPr>
          <p:nvPr/>
        </p:nvPicPr>
        <p:blipFill>
          <a:blip r:embed="rId2" cstate="email"/>
          <a:srcRect/>
          <a:stretch>
            <a:fillRect/>
          </a:stretch>
        </p:blipFill>
        <p:spPr bwMode="auto">
          <a:xfrm>
            <a:off x="539552" y="2204864"/>
            <a:ext cx="3590925" cy="30289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3 Rectángulo"/>
          <p:cNvSpPr/>
          <p:nvPr/>
        </p:nvSpPr>
        <p:spPr>
          <a:xfrm>
            <a:off x="4392488" y="1268760"/>
            <a:ext cx="4572000" cy="3108543"/>
          </a:xfrm>
          <a:prstGeom prst="rect">
            <a:avLst/>
          </a:prstGeom>
        </p:spPr>
        <p:txBody>
          <a:bodyPr>
            <a:spAutoFit/>
          </a:bodyPr>
          <a:lstStyle/>
          <a:p>
            <a:pPr algn="just"/>
            <a:r>
              <a:rPr lang="es-ES" sz="2800" dirty="0" smtClean="0"/>
              <a:t>El mango es una fruta de la Zona Intertropical de pulpa carnosa y dulce. Sus principales característica, su sabor (más dulce que el de otros frutos como la sandía).</a:t>
            </a:r>
            <a:endParaRPr lang="es-E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PERA</a:t>
            </a:r>
            <a:endParaRPr lang="es-ES" dirty="0"/>
          </a:p>
        </p:txBody>
      </p:sp>
      <p:pic>
        <p:nvPicPr>
          <p:cNvPr id="2050" name="Picture 2"/>
          <p:cNvPicPr>
            <a:picLocks noChangeAspect="1" noChangeArrowheads="1"/>
          </p:cNvPicPr>
          <p:nvPr/>
        </p:nvPicPr>
        <p:blipFill>
          <a:blip r:embed="rId2" cstate="email"/>
          <a:srcRect/>
          <a:stretch>
            <a:fillRect/>
          </a:stretch>
        </p:blipFill>
        <p:spPr bwMode="auto">
          <a:xfrm>
            <a:off x="539552" y="2348880"/>
            <a:ext cx="3810000" cy="27813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3 Rectángulo"/>
          <p:cNvSpPr/>
          <p:nvPr/>
        </p:nvSpPr>
        <p:spPr>
          <a:xfrm>
            <a:off x="4572000" y="1052736"/>
            <a:ext cx="4320480" cy="5262979"/>
          </a:xfrm>
          <a:prstGeom prst="rect">
            <a:avLst/>
          </a:prstGeom>
        </p:spPr>
        <p:txBody>
          <a:bodyPr wrap="square">
            <a:spAutoFit/>
          </a:bodyPr>
          <a:lstStyle/>
          <a:p>
            <a:pPr algn="just"/>
            <a:r>
              <a:rPr lang="es-ES" sz="2800" dirty="0" smtClean="0"/>
              <a:t>La pera es el fruto de los perales, varias especies de árboles caducifolio del género </a:t>
            </a:r>
            <a:r>
              <a:rPr lang="es-ES" sz="2800" dirty="0" err="1" smtClean="0"/>
              <a:t>Pyrus</a:t>
            </a:r>
            <a:r>
              <a:rPr lang="es-ES" sz="2800" dirty="0" smtClean="0"/>
              <a:t>, aunque normalmente cuando se habla del fruto comestible se trata del peral común (</a:t>
            </a:r>
            <a:r>
              <a:rPr lang="es-ES" sz="2800" dirty="0" err="1" smtClean="0"/>
              <a:t>Pyrus</a:t>
            </a:r>
            <a:r>
              <a:rPr lang="es-ES" sz="2800" dirty="0" smtClean="0"/>
              <a:t> </a:t>
            </a:r>
            <a:r>
              <a:rPr lang="es-ES" sz="2800" dirty="0" err="1" smtClean="0"/>
              <a:t>communis</a:t>
            </a:r>
            <a:r>
              <a:rPr lang="es-ES" sz="2800" dirty="0" smtClean="0"/>
              <a:t>). Es una fruta jugosa y carnosa y una de las más importantes de las regiones templadas.</a:t>
            </a:r>
            <a:endParaRPr lang="es-E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PAPAYA</a:t>
            </a:r>
            <a:endParaRPr lang="es-ES" dirty="0"/>
          </a:p>
        </p:txBody>
      </p:sp>
      <p:pic>
        <p:nvPicPr>
          <p:cNvPr id="3074" name="Picture 2"/>
          <p:cNvPicPr>
            <a:picLocks noChangeAspect="1" noChangeArrowheads="1"/>
          </p:cNvPicPr>
          <p:nvPr/>
        </p:nvPicPr>
        <p:blipFill>
          <a:blip r:embed="rId2" cstate="email"/>
          <a:srcRect/>
          <a:stretch>
            <a:fillRect/>
          </a:stretch>
        </p:blipFill>
        <p:spPr bwMode="auto">
          <a:xfrm>
            <a:off x="395536" y="2204864"/>
            <a:ext cx="4344144" cy="28140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3 Rectángulo"/>
          <p:cNvSpPr/>
          <p:nvPr/>
        </p:nvSpPr>
        <p:spPr>
          <a:xfrm>
            <a:off x="5004048" y="1260043"/>
            <a:ext cx="3888432" cy="4401205"/>
          </a:xfrm>
          <a:prstGeom prst="rect">
            <a:avLst/>
          </a:prstGeom>
        </p:spPr>
        <p:txBody>
          <a:bodyPr wrap="square">
            <a:spAutoFit/>
          </a:bodyPr>
          <a:lstStyle/>
          <a:p>
            <a:pPr algn="just"/>
            <a:r>
              <a:rPr lang="es-ES" sz="2800" dirty="0" err="1" smtClean="0"/>
              <a:t>Carica</a:t>
            </a:r>
            <a:r>
              <a:rPr lang="es-ES" sz="2800" dirty="0" smtClean="0"/>
              <a:t> papaya, es una especie de planta de la familia de las caricáceas. Su fruto se conoce comúnmente como papaya o </a:t>
            </a:r>
            <a:r>
              <a:rPr lang="es-ES" sz="2800" dirty="0" err="1" smtClean="0"/>
              <a:t>papayon</a:t>
            </a:r>
            <a:r>
              <a:rPr lang="es-ES" sz="2800" dirty="0" smtClean="0"/>
              <a:t>, mamón, melón papaya, lechosa, melón de árbol o fruta bomba .</a:t>
            </a:r>
            <a:endParaRPr lang="es-E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PIÑA</a:t>
            </a:r>
            <a:endParaRPr lang="es-ES" dirty="0"/>
          </a:p>
        </p:txBody>
      </p:sp>
      <p:pic>
        <p:nvPicPr>
          <p:cNvPr id="4098" name="Picture 2"/>
          <p:cNvPicPr>
            <a:picLocks noChangeAspect="1" noChangeArrowheads="1"/>
          </p:cNvPicPr>
          <p:nvPr/>
        </p:nvPicPr>
        <p:blipFill>
          <a:blip r:embed="rId2" cstate="email"/>
          <a:srcRect/>
          <a:stretch>
            <a:fillRect/>
          </a:stretch>
        </p:blipFill>
        <p:spPr bwMode="auto">
          <a:xfrm>
            <a:off x="395536" y="2132856"/>
            <a:ext cx="4032448" cy="29523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3 Rectángulo"/>
          <p:cNvSpPr/>
          <p:nvPr/>
        </p:nvSpPr>
        <p:spPr>
          <a:xfrm>
            <a:off x="4499992" y="548680"/>
            <a:ext cx="4427984" cy="6001643"/>
          </a:xfrm>
          <a:prstGeom prst="rect">
            <a:avLst/>
          </a:prstGeom>
        </p:spPr>
        <p:txBody>
          <a:bodyPr wrap="square">
            <a:spAutoFit/>
          </a:bodyPr>
          <a:lstStyle/>
          <a:p>
            <a:pPr algn="just"/>
            <a:r>
              <a:rPr lang="es-ES" sz="2400" dirty="0" err="1" smtClean="0"/>
              <a:t>Ananas</a:t>
            </a:r>
            <a:r>
              <a:rPr lang="es-ES" sz="2400" dirty="0" smtClean="0"/>
              <a:t> </a:t>
            </a:r>
            <a:r>
              <a:rPr lang="es-ES" sz="2400" dirty="0" err="1" smtClean="0"/>
              <a:t>comosus</a:t>
            </a:r>
            <a:r>
              <a:rPr lang="es-ES" sz="2400" dirty="0" smtClean="0"/>
              <a:t>, la piña o el ananá, es una planta perenne de la familia de las bromeliáceas, nativa de América del Sur. Esta especie de escaso porte con hojas duras y lanceoladas de hasta 1 metro de largo fructifica una vez cada tres años produciendo un único fruto fragante y dulce, muy apreciado en gastronomía, siendo, de todos los procedentes de América Latina, el que más éxito tiene en Europa.</a:t>
            </a:r>
            <a:endParaRPr lang="es-E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FRESA</a:t>
            </a:r>
            <a:endParaRPr lang="es-ES" dirty="0"/>
          </a:p>
        </p:txBody>
      </p:sp>
      <p:pic>
        <p:nvPicPr>
          <p:cNvPr id="5123" name="Picture 3"/>
          <p:cNvPicPr>
            <a:picLocks noChangeAspect="1" noChangeArrowheads="1"/>
          </p:cNvPicPr>
          <p:nvPr/>
        </p:nvPicPr>
        <p:blipFill>
          <a:blip r:embed="rId2" cstate="email"/>
          <a:srcRect/>
          <a:stretch>
            <a:fillRect/>
          </a:stretch>
        </p:blipFill>
        <p:spPr bwMode="auto">
          <a:xfrm>
            <a:off x="323528" y="1988840"/>
            <a:ext cx="4009628" cy="30072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4 Rectángulo"/>
          <p:cNvSpPr/>
          <p:nvPr/>
        </p:nvSpPr>
        <p:spPr>
          <a:xfrm>
            <a:off x="4572000" y="980728"/>
            <a:ext cx="4176464" cy="4832092"/>
          </a:xfrm>
          <a:prstGeom prst="rect">
            <a:avLst/>
          </a:prstGeom>
        </p:spPr>
        <p:txBody>
          <a:bodyPr wrap="square">
            <a:spAutoFit/>
          </a:bodyPr>
          <a:lstStyle/>
          <a:p>
            <a:pPr algn="just"/>
            <a:r>
              <a:rPr lang="es-ES" sz="2800" dirty="0" smtClean="0"/>
              <a:t>Fragaria, llamado comúnmente fresera, es un género con varias especies de plantas rastreras. Su nombre deriva de la fragancia que posee (fraga, en latín). Son cultivadas por su fruto (eterio) comestible llamado fresa. </a:t>
            </a:r>
            <a:endParaRPr lang="es-E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COCO</a:t>
            </a:r>
            <a:endParaRPr lang="es-ES" dirty="0"/>
          </a:p>
        </p:txBody>
      </p:sp>
      <p:pic>
        <p:nvPicPr>
          <p:cNvPr id="6146" name="Picture 2"/>
          <p:cNvPicPr>
            <a:picLocks noChangeAspect="1" noChangeArrowheads="1"/>
          </p:cNvPicPr>
          <p:nvPr/>
        </p:nvPicPr>
        <p:blipFill>
          <a:blip r:embed="rId2" cstate="email"/>
          <a:srcRect/>
          <a:stretch>
            <a:fillRect/>
          </a:stretch>
        </p:blipFill>
        <p:spPr bwMode="auto">
          <a:xfrm>
            <a:off x="323528" y="2060848"/>
            <a:ext cx="4104456" cy="30660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3 Rectángulo"/>
          <p:cNvSpPr/>
          <p:nvPr/>
        </p:nvSpPr>
        <p:spPr>
          <a:xfrm>
            <a:off x="4788024" y="836712"/>
            <a:ext cx="4139952" cy="5262979"/>
          </a:xfrm>
          <a:prstGeom prst="rect">
            <a:avLst/>
          </a:prstGeom>
        </p:spPr>
        <p:txBody>
          <a:bodyPr wrap="square">
            <a:spAutoFit/>
          </a:bodyPr>
          <a:lstStyle/>
          <a:p>
            <a:pPr algn="just"/>
            <a:r>
              <a:rPr lang="es-ES" sz="2400" dirty="0" smtClean="0"/>
              <a:t>El coco es un fruto comestible, obtenida del cocotero, la palmera más cultivada a nivel mundial. Tiene una cáscara exterior gruesa y fibrosa (mesocarpio) y otra interior dura, vellosa y marrón (endocarpio) que tiene adherida la pulpa (endospermo), que es blanca y aromática. Mide de 20 a 30 cm y llega a pesar 2,5 kg.</a:t>
            </a:r>
            <a:endParaRPr lang="es-E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LULO</a:t>
            </a:r>
            <a:endParaRPr lang="es-ES" dirty="0"/>
          </a:p>
        </p:txBody>
      </p:sp>
      <p:pic>
        <p:nvPicPr>
          <p:cNvPr id="7170" name="Picture 2"/>
          <p:cNvPicPr>
            <a:picLocks noChangeAspect="1" noChangeArrowheads="1"/>
          </p:cNvPicPr>
          <p:nvPr/>
        </p:nvPicPr>
        <p:blipFill>
          <a:blip r:embed="rId2" cstate="email"/>
          <a:srcRect/>
          <a:stretch>
            <a:fillRect/>
          </a:stretch>
        </p:blipFill>
        <p:spPr bwMode="auto">
          <a:xfrm>
            <a:off x="395536" y="2204864"/>
            <a:ext cx="3896094" cy="29142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3 Rectángulo"/>
          <p:cNvSpPr/>
          <p:nvPr/>
        </p:nvSpPr>
        <p:spPr>
          <a:xfrm>
            <a:off x="4355976" y="908720"/>
            <a:ext cx="4572000" cy="5262979"/>
          </a:xfrm>
          <a:prstGeom prst="rect">
            <a:avLst/>
          </a:prstGeom>
        </p:spPr>
        <p:txBody>
          <a:bodyPr>
            <a:spAutoFit/>
          </a:bodyPr>
          <a:lstStyle/>
          <a:p>
            <a:pPr algn="just"/>
            <a:r>
              <a:rPr lang="es-ES" sz="2400" dirty="0" smtClean="0"/>
              <a:t>Lulo, naranjilla, </a:t>
            </a:r>
            <a:r>
              <a:rPr lang="es-ES" sz="2400" dirty="0" err="1" smtClean="0"/>
              <a:t>obando</a:t>
            </a:r>
            <a:r>
              <a:rPr lang="es-ES" sz="2400" dirty="0" smtClean="0"/>
              <a:t>, </a:t>
            </a:r>
            <a:r>
              <a:rPr lang="es-ES" sz="2400" dirty="0" err="1" smtClean="0"/>
              <a:t>coconilla</a:t>
            </a:r>
            <a:r>
              <a:rPr lang="es-ES" sz="2400" dirty="0" smtClean="0"/>
              <a:t> , </a:t>
            </a:r>
            <a:r>
              <a:rPr lang="es-ES" sz="2400" dirty="0" err="1" smtClean="0"/>
              <a:t>nuquí</a:t>
            </a:r>
            <a:r>
              <a:rPr lang="es-ES" sz="2400" dirty="0" smtClean="0"/>
              <a:t> es una planta solanácea que crece en forma espontánea en los Andes, entre los 1.200 y 2.100 msnm encontrándose, especialmente, en condiciones de sotobosque, en sitios frescos y sombreados, cercanos a corrientes de agua, con temperaturas entre 17° y 20° C. Aunque en las ciudades es frecuente encontrarla en los lugares más insólitos, alcantarillas, techos, etc. </a:t>
            </a:r>
            <a:endParaRPr lang="es-E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écnic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26</TotalTime>
  <Words>463</Words>
  <Application>Microsoft Office PowerPoint</Application>
  <PresentationFormat>Presentación en pantalla (4:3)</PresentationFormat>
  <Paragraphs>27</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Técnico</vt:lpstr>
      <vt:lpstr>FRUTAS</vt:lpstr>
      <vt:lpstr>CONTENIDO</vt:lpstr>
      <vt:lpstr>MANGO</vt:lpstr>
      <vt:lpstr>PERA</vt:lpstr>
      <vt:lpstr>PAPAYA</vt:lpstr>
      <vt:lpstr>PIÑA</vt:lpstr>
      <vt:lpstr>FRESA</vt:lpstr>
      <vt:lpstr>COCO</vt:lpstr>
      <vt:lpstr>LULO</vt:lpstr>
      <vt:lpstr>BANANO</vt:lpstr>
    </vt:vector>
  </TitlesOfParts>
  <Company>IQ</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FRUTAS</dc:title>
  <dc:creator>Ameyder MG</dc:creator>
  <cp:lastModifiedBy>Ameyder MG</cp:lastModifiedBy>
  <cp:revision>5</cp:revision>
  <dcterms:created xsi:type="dcterms:W3CDTF">2012-10-03T06:10:17Z</dcterms:created>
  <dcterms:modified xsi:type="dcterms:W3CDTF">2012-10-03T06:38:11Z</dcterms:modified>
</cp:coreProperties>
</file>